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80" r:id="rId9"/>
    <p:sldId id="279" r:id="rId10"/>
    <p:sldId id="281" r:id="rId11"/>
    <p:sldId id="282" r:id="rId12"/>
    <p:sldId id="289" r:id="rId13"/>
    <p:sldId id="283" r:id="rId14"/>
    <p:sldId id="284" r:id="rId15"/>
    <p:sldId id="285" r:id="rId16"/>
    <p:sldId id="287" r:id="rId17"/>
    <p:sldId id="28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814" autoAdjust="0"/>
    <p:restoredTop sz="94660"/>
  </p:normalViewPr>
  <p:slideViewPr>
    <p:cSldViewPr snapToGrid="0">
      <p:cViewPr varScale="1">
        <p:scale>
          <a:sx n="67" d="100"/>
          <a:sy n="67" d="100"/>
        </p:scale>
        <p:origin x="2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D3E382-64E8-4D6F-902E-63A5D19E50DB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5A9A77-DCDE-49E7-B7B4-2E77100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624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91255-5ABA-4C25-A5E6-EF0F2E78FF43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304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01C64-06EB-48A6-AEAA-6C827E0E190F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87DA-B3AE-4219-AE4F-4FE6BFF6F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673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01C64-06EB-48A6-AEAA-6C827E0E190F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87DA-B3AE-4219-AE4F-4FE6BFF6F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45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01C64-06EB-48A6-AEAA-6C827E0E190F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87DA-B3AE-4219-AE4F-4FE6BFF6F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064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01C64-06EB-48A6-AEAA-6C827E0E190F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87DA-B3AE-4219-AE4F-4FE6BFF6F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1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01C64-06EB-48A6-AEAA-6C827E0E190F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87DA-B3AE-4219-AE4F-4FE6BFF6F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8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01C64-06EB-48A6-AEAA-6C827E0E190F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87DA-B3AE-4219-AE4F-4FE6BFF6F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301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01C64-06EB-48A6-AEAA-6C827E0E190F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87DA-B3AE-4219-AE4F-4FE6BFF6F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975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01C64-06EB-48A6-AEAA-6C827E0E190F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87DA-B3AE-4219-AE4F-4FE6BFF6F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62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01C64-06EB-48A6-AEAA-6C827E0E190F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87DA-B3AE-4219-AE4F-4FE6BFF6F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57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01C64-06EB-48A6-AEAA-6C827E0E190F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87DA-B3AE-4219-AE4F-4FE6BFF6F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89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01C64-06EB-48A6-AEAA-6C827E0E190F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87DA-B3AE-4219-AE4F-4FE6BFF6F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228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01C64-06EB-48A6-AEAA-6C827E0E190F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887DA-B3AE-4219-AE4F-4FE6BFF6F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72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jpg"/><Relationship Id="rId4" Type="http://schemas.openxmlformats.org/officeDocument/2006/relationships/image" Target="../media/image13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5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12" Type="http://schemas.openxmlformats.org/officeDocument/2006/relationships/image" Target="../media/image2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0" Type="http://schemas.openxmlformats.org/officeDocument/2006/relationships/image" Target="../media/image23.jpg"/><Relationship Id="rId4" Type="http://schemas.openxmlformats.org/officeDocument/2006/relationships/image" Target="../media/image17.PNG"/><Relationship Id="rId9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6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" t="27209" r="-469" b="416"/>
          <a:stretch/>
        </p:blipFill>
        <p:spPr>
          <a:xfrm>
            <a:off x="368474" y="357188"/>
            <a:ext cx="11397283" cy="618649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71513" y="4334417"/>
            <a:ext cx="11158537" cy="132343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Welcome To English Class</a:t>
            </a:r>
            <a:endParaRPr lang="en-US" sz="80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5" name="Frame 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458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ame 7"/>
          <p:cNvSpPr/>
          <p:nvPr/>
        </p:nvSpPr>
        <p:spPr>
          <a:xfrm>
            <a:off x="114300" y="128588"/>
            <a:ext cx="11944350" cy="6615112"/>
          </a:xfrm>
          <a:prstGeom prst="frame">
            <a:avLst>
              <a:gd name="adj1" fmla="val 154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ame 9"/>
          <p:cNvSpPr/>
          <p:nvPr/>
        </p:nvSpPr>
        <p:spPr>
          <a:xfrm>
            <a:off x="242888" y="271463"/>
            <a:ext cx="11687175" cy="6357937"/>
          </a:xfrm>
          <a:prstGeom prst="frame">
            <a:avLst>
              <a:gd name="adj1" fmla="val 1039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L-Shape 10"/>
          <p:cNvSpPr/>
          <p:nvPr/>
        </p:nvSpPr>
        <p:spPr>
          <a:xfrm rot="5400000">
            <a:off x="-128589" y="142875"/>
            <a:ext cx="828677" cy="571500"/>
          </a:xfrm>
          <a:prstGeom prst="corner">
            <a:avLst>
              <a:gd name="adj1" fmla="val 50000"/>
              <a:gd name="adj2" fmla="val 43682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-Shape 11"/>
          <p:cNvSpPr/>
          <p:nvPr/>
        </p:nvSpPr>
        <p:spPr>
          <a:xfrm>
            <a:off x="-4763" y="6257930"/>
            <a:ext cx="828677" cy="571500"/>
          </a:xfrm>
          <a:prstGeom prst="corner">
            <a:avLst>
              <a:gd name="adj1" fmla="val 50000"/>
              <a:gd name="adj2" fmla="val 43682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-Shape 12"/>
          <p:cNvSpPr/>
          <p:nvPr/>
        </p:nvSpPr>
        <p:spPr>
          <a:xfrm rot="10800000">
            <a:off x="11301412" y="14281"/>
            <a:ext cx="871539" cy="657232"/>
          </a:xfrm>
          <a:prstGeom prst="corner">
            <a:avLst>
              <a:gd name="adj1" fmla="val 50000"/>
              <a:gd name="adj2" fmla="val 4368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-Shape 13"/>
          <p:cNvSpPr/>
          <p:nvPr/>
        </p:nvSpPr>
        <p:spPr>
          <a:xfrm rot="16200000">
            <a:off x="11472872" y="6143633"/>
            <a:ext cx="828677" cy="571500"/>
          </a:xfrm>
          <a:prstGeom prst="corner">
            <a:avLst>
              <a:gd name="adj1" fmla="val 50000"/>
              <a:gd name="adj2" fmla="val 4368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art 14"/>
          <p:cNvSpPr/>
          <p:nvPr/>
        </p:nvSpPr>
        <p:spPr>
          <a:xfrm rot="19077984">
            <a:off x="10508337" y="5220656"/>
            <a:ext cx="1630280" cy="1532958"/>
          </a:xfrm>
          <a:prstGeom prst="hear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Nizam Uddin Jewel 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09" y="14281"/>
            <a:ext cx="12220368" cy="6915150"/>
          </a:xfrm>
          <a:prstGeom prst="rect">
            <a:avLst/>
          </a:prstGeom>
        </p:spPr>
      </p:pic>
      <p:sp>
        <p:nvSpPr>
          <p:cNvPr id="21" name="Heart 20"/>
          <p:cNvSpPr/>
          <p:nvPr/>
        </p:nvSpPr>
        <p:spPr>
          <a:xfrm>
            <a:off x="1260625" y="2500312"/>
            <a:ext cx="3300413" cy="3514732"/>
          </a:xfrm>
          <a:prstGeom prst="hear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0905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1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4" t="12258" r="484" b="11936"/>
          <a:stretch/>
        </p:blipFill>
        <p:spPr>
          <a:xfrm>
            <a:off x="362597" y="211918"/>
            <a:ext cx="11384942" cy="6472891"/>
          </a:xfrm>
          <a:prstGeom prst="rect">
            <a:avLst/>
          </a:prstGeom>
        </p:spPr>
      </p:pic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550"/>
            </a:avLst>
          </a:prstGeom>
          <a:solidFill>
            <a:srgbClr val="FF00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8976" y="110822"/>
            <a:ext cx="11328563" cy="227754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en-US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Group </a:t>
            </a:r>
            <a:r>
              <a:rPr lang="en-US" sz="5400" b="1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work: </a:t>
            </a:r>
            <a:r>
              <a:rPr lang="en-US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Four students make a group and try to answer the following questions . Group leader will present the group work. </a:t>
            </a:r>
            <a:endParaRPr lang="en-US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3846" y="2440188"/>
            <a:ext cx="93696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1) Where is Jessica going?</a:t>
            </a:r>
          </a:p>
          <a:p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2)Who with Jessica?</a:t>
            </a:r>
          </a:p>
          <a:p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3) Where is Sima going? </a:t>
            </a:r>
          </a:p>
          <a:p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4) When is Sima’s train leaving?</a:t>
            </a:r>
          </a:p>
          <a:p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5) Where are Sima and Jessica? 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44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50"/>
                            </p:stCondLst>
                            <p:childTnLst>
                              <p:par>
                                <p:cTn id="22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850"/>
                            </p:stCondLst>
                            <p:childTnLst>
                              <p:par>
                                <p:cTn id="30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50"/>
                            </p:stCondLst>
                            <p:childTnLst>
                              <p:par>
                                <p:cTn id="4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550"/>
            </a:avLst>
          </a:prstGeom>
          <a:solidFill>
            <a:srgbClr val="FF00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69616" y="423074"/>
            <a:ext cx="5399598" cy="34163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Rewrite using capital letter and punctuation marks.</a:t>
            </a:r>
            <a:endParaRPr lang="en-US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1278012" y="4119635"/>
            <a:ext cx="96359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h</a:t>
            </a:r>
            <a:r>
              <a:rPr lang="en-US" sz="4800" dirty="0" smtClean="0"/>
              <a:t>ello may i introduce myself i’m sima</a:t>
            </a:r>
          </a:p>
          <a:p>
            <a:r>
              <a:rPr lang="en-US" sz="4800" dirty="0"/>
              <a:t>h</a:t>
            </a:r>
            <a:r>
              <a:rPr lang="en-US" sz="4800" dirty="0" smtClean="0"/>
              <a:t>i i’am jessica</a:t>
            </a:r>
          </a:p>
          <a:p>
            <a:r>
              <a:rPr lang="en-US" sz="4800" dirty="0"/>
              <a:t>t</a:t>
            </a:r>
            <a:r>
              <a:rPr lang="en-US" sz="4800" dirty="0" smtClean="0"/>
              <a:t>hanks nice meeting you too sima</a:t>
            </a:r>
            <a:endParaRPr lang="en-US" sz="4800" dirty="0"/>
          </a:p>
        </p:txBody>
      </p:sp>
      <p:sp>
        <p:nvSpPr>
          <p:cNvPr id="7" name="7-Point Star 6"/>
          <p:cNvSpPr/>
          <p:nvPr/>
        </p:nvSpPr>
        <p:spPr>
          <a:xfrm>
            <a:off x="676738" y="423074"/>
            <a:ext cx="4809662" cy="3396758"/>
          </a:xfrm>
          <a:prstGeom prst="star7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solidFill>
                  <a:srgbClr val="00B0F0"/>
                </a:solidFill>
              </a:rPr>
              <a:t>S</a:t>
            </a:r>
            <a:r>
              <a:rPr lang="en-US" sz="9600" dirty="0" smtClean="0">
                <a:solidFill>
                  <a:srgbClr val="FFC000"/>
                </a:solidFill>
              </a:rPr>
              <a:t>G</a:t>
            </a:r>
            <a:r>
              <a:rPr lang="en-US" sz="96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</a:t>
            </a:r>
            <a:endParaRPr lang="en-US" sz="9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70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2168" y="545690"/>
            <a:ext cx="106630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Make Wh question from the given statement (by using Who,What,When,Where,Why,Which and How.)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752168" y="2768557"/>
            <a:ext cx="10044113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1. Jessica is going to </a:t>
            </a:r>
            <a:r>
              <a:rPr lang="en-US" sz="4800" i="1" dirty="0" smtClean="0">
                <a:solidFill>
                  <a:srgbClr val="FF0000"/>
                </a:solidFill>
              </a:rPr>
              <a:t>Chittagong.</a:t>
            </a:r>
          </a:p>
          <a:p>
            <a:r>
              <a:rPr lang="en-US" sz="4400" dirty="0" smtClean="0"/>
              <a:t>2. Sima is from </a:t>
            </a:r>
            <a:r>
              <a:rPr lang="en-US" sz="4800" i="1" dirty="0" smtClean="0">
                <a:solidFill>
                  <a:srgbClr val="FF0000"/>
                </a:solidFill>
              </a:rPr>
              <a:t>Sylhet.</a:t>
            </a:r>
          </a:p>
          <a:p>
            <a:r>
              <a:rPr lang="en-US" sz="4400" dirty="0" smtClean="0"/>
              <a:t>3. </a:t>
            </a:r>
            <a:r>
              <a:rPr lang="en-US" sz="4400" b="1" i="1" dirty="0" smtClean="0">
                <a:solidFill>
                  <a:srgbClr val="FF0000"/>
                </a:solidFill>
              </a:rPr>
              <a:t>Sima and Jessica </a:t>
            </a:r>
            <a:r>
              <a:rPr lang="en-US" sz="4400" dirty="0" smtClean="0"/>
              <a:t>are in a railway station.</a:t>
            </a:r>
          </a:p>
          <a:p>
            <a:r>
              <a:rPr lang="en-US" sz="4400" dirty="0" smtClean="0"/>
              <a:t>4. </a:t>
            </a:r>
            <a:r>
              <a:rPr lang="en-US" sz="5400" i="1" dirty="0" smtClean="0">
                <a:solidFill>
                  <a:srgbClr val="FF0000"/>
                </a:solidFill>
              </a:rPr>
              <a:t>Jessica</a:t>
            </a:r>
            <a:r>
              <a:rPr lang="en-US" sz="4400" dirty="0" smtClean="0"/>
              <a:t> is from United Kingdom.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4422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089889"/>
              </p:ext>
            </p:extLst>
          </p:nvPr>
        </p:nvGraphicFramePr>
        <p:xfrm>
          <a:off x="698307" y="1747068"/>
          <a:ext cx="10795385" cy="4291766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3828677"/>
                <a:gridCol w="6966708"/>
              </a:tblGrid>
              <a:tr h="57320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A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B</a:t>
                      </a:r>
                      <a:endParaRPr lang="en-US" sz="3200" dirty="0"/>
                    </a:p>
                  </a:txBody>
                  <a:tcPr/>
                </a:tc>
              </a:tr>
              <a:tr h="573206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1.Introduce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I. </a:t>
                      </a:r>
                      <a:r>
                        <a:rPr kumimoji="0" lang="en-US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To tell other person about own.</a:t>
                      </a:r>
                    </a:p>
                  </a:txBody>
                  <a:tcPr/>
                </a:tc>
              </a:tr>
              <a:tr h="573206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2. Fun 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Ii. 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A thing that gives enjoyment.</a:t>
                      </a:r>
                    </a:p>
                  </a:txBody>
                  <a:tcPr/>
                </a:tc>
              </a:tr>
              <a:tr h="573206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3. Journey 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iii.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A trip.</a:t>
                      </a:r>
                      <a:endParaRPr lang="en-US" sz="3200" dirty="0"/>
                    </a:p>
                  </a:txBody>
                  <a:tcPr/>
                </a:tc>
              </a:tr>
              <a:tr h="573206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4. 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Leave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iv.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To go away from a place.</a:t>
                      </a:r>
                      <a:endParaRPr lang="en-US" sz="3600" dirty="0"/>
                    </a:p>
                  </a:txBody>
                  <a:tcPr/>
                </a:tc>
              </a:tr>
              <a:tr h="573206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5. 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Live 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v.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dirty="0" smtClean="0"/>
                        <a:t>To stay in a place for</a:t>
                      </a:r>
                      <a:r>
                        <a:rPr lang="en-US" sz="3200" baseline="0" dirty="0" smtClean="0"/>
                        <a:t> a long time. </a:t>
                      </a:r>
                      <a:endParaRPr lang="en-US" sz="3200" dirty="0"/>
                    </a:p>
                  </a:txBody>
                  <a:tcPr/>
                </a:tc>
              </a:tr>
              <a:tr h="57320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550"/>
            </a:avLst>
          </a:prstGeom>
          <a:solidFill>
            <a:srgbClr val="FF00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72241" y="208186"/>
            <a:ext cx="15285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WCW</a:t>
            </a:r>
            <a:endParaRPr lang="en-US" sz="440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8332" y="977627"/>
            <a:ext cx="10658900" cy="584775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Match the words in column  </a:t>
            </a:r>
            <a:r>
              <a:rPr lang="en-US" sz="3200" dirty="0" smtClean="0">
                <a:solidFill>
                  <a:srgbClr val="FF0000"/>
                </a:solidFill>
              </a:rPr>
              <a:t>A</a:t>
            </a:r>
            <a:r>
              <a:rPr lang="en-US" sz="3200" dirty="0" smtClean="0"/>
              <a:t>  with their meaning in column </a:t>
            </a:r>
            <a:r>
              <a:rPr lang="en-US" sz="3200" dirty="0" smtClean="0">
                <a:solidFill>
                  <a:srgbClr val="00B050"/>
                </a:solidFill>
              </a:rPr>
              <a:t>B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023478"/>
              </p:ext>
            </p:extLst>
          </p:nvPr>
        </p:nvGraphicFramePr>
        <p:xfrm>
          <a:off x="718356" y="1747068"/>
          <a:ext cx="10755288" cy="422267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828677"/>
                <a:gridCol w="6926611"/>
              </a:tblGrid>
              <a:tr h="58680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A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B</a:t>
                      </a:r>
                      <a:endParaRPr lang="en-US" sz="3200" dirty="0"/>
                    </a:p>
                  </a:txBody>
                  <a:tcPr/>
                </a:tc>
              </a:tr>
              <a:tr h="586804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1.Introduce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I. A trip.</a:t>
                      </a:r>
                      <a:endParaRPr lang="en-US" sz="3200" dirty="0"/>
                    </a:p>
                  </a:txBody>
                  <a:tcPr/>
                </a:tc>
              </a:tr>
              <a:tr h="586804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2. Fun 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ii. To go away from a place.</a:t>
                      </a:r>
                      <a:endParaRPr lang="en-US" sz="3200" dirty="0"/>
                    </a:p>
                  </a:txBody>
                  <a:tcPr/>
                </a:tc>
              </a:tr>
              <a:tr h="586804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3. Journey 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iii. To stay in a place for</a:t>
                      </a:r>
                      <a:r>
                        <a:rPr lang="en-US" sz="3200" baseline="0" dirty="0" smtClean="0"/>
                        <a:t> a long time. </a:t>
                      </a:r>
                      <a:endParaRPr lang="en-US" sz="3200" dirty="0"/>
                    </a:p>
                  </a:txBody>
                  <a:tcPr/>
                </a:tc>
              </a:tr>
              <a:tr h="586804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4. Leave 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iv.</a:t>
                      </a:r>
                      <a:r>
                        <a:rPr lang="en-US" sz="3200" baseline="0" dirty="0" smtClean="0"/>
                        <a:t> A thing that gives enjoyment.</a:t>
                      </a:r>
                      <a:endParaRPr lang="en-US" sz="3200" dirty="0"/>
                    </a:p>
                  </a:txBody>
                  <a:tcPr/>
                </a:tc>
              </a:tr>
              <a:tr h="648573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5. Live 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v.</a:t>
                      </a:r>
                      <a:r>
                        <a:rPr lang="en-US" sz="3600" baseline="0" dirty="0" smtClean="0"/>
                        <a:t> To tell other person about own.</a:t>
                      </a:r>
                      <a:endParaRPr lang="en-US" sz="3600" dirty="0"/>
                    </a:p>
                  </a:txBody>
                  <a:tcPr/>
                </a:tc>
              </a:tr>
              <a:tr h="5868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3715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550"/>
            </a:avLst>
          </a:prstGeom>
          <a:solidFill>
            <a:srgbClr val="FF00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3880" y="309732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Evaluation</a:t>
            </a:r>
            <a:r>
              <a:rPr lang="en-US" sz="4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164" y="398726"/>
            <a:ext cx="487045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30286" y="1343292"/>
            <a:ext cx="9443258" cy="6317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 smtClean="0">
                <a:solidFill>
                  <a:schemeClr val="tx1"/>
                </a:solidFill>
              </a:rPr>
              <a:t>1. Who introduces herself?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49682" y="3972867"/>
            <a:ext cx="9443258" cy="6317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smtClean="0">
                <a:solidFill>
                  <a:schemeClr val="tx1"/>
                </a:solidFill>
              </a:rPr>
              <a:t>2. Where is Jessica from?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49682" y="2191187"/>
            <a:ext cx="3688078" cy="7148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smtClean="0">
                <a:solidFill>
                  <a:schemeClr val="tx1"/>
                </a:solidFill>
              </a:rPr>
              <a:t>Toma</a:t>
            </a:r>
            <a:r>
              <a:rPr lang="en-US" sz="4400" dirty="0" smtClean="0"/>
              <a:t> </a:t>
            </a:r>
            <a:endParaRPr lang="en-US" sz="4400" dirty="0"/>
          </a:p>
        </p:txBody>
      </p:sp>
      <p:sp>
        <p:nvSpPr>
          <p:cNvPr id="8" name="Rectangle 7"/>
          <p:cNvSpPr/>
          <p:nvPr/>
        </p:nvSpPr>
        <p:spPr>
          <a:xfrm>
            <a:off x="1249682" y="3010599"/>
            <a:ext cx="3688078" cy="7148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dirty="0" smtClean="0">
                <a:solidFill>
                  <a:schemeClr val="tx1"/>
                </a:solidFill>
              </a:rPr>
              <a:t>Jessica 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93764" y="2188410"/>
            <a:ext cx="3688078" cy="7148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smtClean="0">
                <a:solidFill>
                  <a:schemeClr val="tx1"/>
                </a:solidFill>
              </a:rPr>
              <a:t>Raina</a:t>
            </a:r>
            <a:r>
              <a:rPr lang="en-US" sz="4400" dirty="0" smtClean="0"/>
              <a:t> </a:t>
            </a:r>
            <a:endParaRPr lang="en-US" sz="4400" dirty="0"/>
          </a:p>
        </p:txBody>
      </p:sp>
      <p:sp>
        <p:nvSpPr>
          <p:cNvPr id="10" name="Rectangle 9"/>
          <p:cNvSpPr/>
          <p:nvPr/>
        </p:nvSpPr>
        <p:spPr>
          <a:xfrm>
            <a:off x="6993764" y="2997512"/>
            <a:ext cx="3688078" cy="7148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dirty="0" smtClean="0">
                <a:solidFill>
                  <a:schemeClr val="tx1"/>
                </a:solidFill>
              </a:rPr>
              <a:t>Sima 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30286" y="4711655"/>
            <a:ext cx="3688078" cy="7148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smtClean="0">
                <a:solidFill>
                  <a:schemeClr val="tx1"/>
                </a:solidFill>
              </a:rPr>
              <a:t>Dhaka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69082" y="5739930"/>
            <a:ext cx="3688078" cy="7148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smtClean="0">
                <a:solidFill>
                  <a:schemeClr val="tx1"/>
                </a:solidFill>
              </a:rPr>
              <a:t>Sylhet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13164" y="4788120"/>
            <a:ext cx="3688078" cy="7148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600" b="1" dirty="0" smtClean="0">
                <a:solidFill>
                  <a:schemeClr val="tx1"/>
                </a:solidFill>
              </a:rPr>
              <a:t>United Kingdom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13164" y="5743468"/>
            <a:ext cx="3688078" cy="7148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smtClean="0">
                <a:solidFill>
                  <a:schemeClr val="tx1"/>
                </a:solidFill>
              </a:rPr>
              <a:t>Chittagong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15" name="Half Frame 14"/>
          <p:cNvSpPr/>
          <p:nvPr/>
        </p:nvSpPr>
        <p:spPr>
          <a:xfrm rot="13146827">
            <a:off x="7245781" y="2771834"/>
            <a:ext cx="458358" cy="900281"/>
          </a:xfrm>
          <a:prstGeom prst="halfFram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Multiply 15"/>
          <p:cNvSpPr/>
          <p:nvPr/>
        </p:nvSpPr>
        <p:spPr>
          <a:xfrm>
            <a:off x="1080675" y="2947003"/>
            <a:ext cx="1113905" cy="77849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ultiply 17"/>
          <p:cNvSpPr/>
          <p:nvPr/>
        </p:nvSpPr>
        <p:spPr>
          <a:xfrm>
            <a:off x="1050197" y="2132355"/>
            <a:ext cx="1113905" cy="77849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ultiply 18"/>
          <p:cNvSpPr/>
          <p:nvPr/>
        </p:nvSpPr>
        <p:spPr>
          <a:xfrm>
            <a:off x="1088978" y="4710451"/>
            <a:ext cx="1113905" cy="77849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ultiply 19"/>
          <p:cNvSpPr/>
          <p:nvPr/>
        </p:nvSpPr>
        <p:spPr>
          <a:xfrm>
            <a:off x="1088978" y="5676334"/>
            <a:ext cx="1113905" cy="77849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ultiply 20"/>
          <p:cNvSpPr/>
          <p:nvPr/>
        </p:nvSpPr>
        <p:spPr>
          <a:xfrm>
            <a:off x="6810900" y="5734529"/>
            <a:ext cx="1113905" cy="77849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ultiply 22"/>
          <p:cNvSpPr/>
          <p:nvPr/>
        </p:nvSpPr>
        <p:spPr>
          <a:xfrm>
            <a:off x="6810899" y="2216517"/>
            <a:ext cx="1113905" cy="77849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alf Frame 23"/>
          <p:cNvSpPr/>
          <p:nvPr/>
        </p:nvSpPr>
        <p:spPr>
          <a:xfrm rot="13146827">
            <a:off x="7245781" y="4575055"/>
            <a:ext cx="458358" cy="900281"/>
          </a:xfrm>
          <a:prstGeom prst="halfFram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1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6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4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0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8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550"/>
            </a:avLst>
          </a:prstGeom>
          <a:solidFill>
            <a:srgbClr val="FF00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3880" y="309732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Evaluation</a:t>
            </a:r>
            <a:r>
              <a:rPr lang="en-US" sz="4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164" y="398726"/>
            <a:ext cx="487045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50197" y="1343292"/>
            <a:ext cx="10615777" cy="6317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smtClean="0">
                <a:solidFill>
                  <a:prstClr val="black"/>
                </a:solidFill>
              </a:rPr>
              <a:t>3. When was Jessica going to Chittagong </a:t>
            </a:r>
            <a:r>
              <a:rPr lang="en-US" sz="5400" dirty="0" smtClean="0">
                <a:solidFill>
                  <a:prstClr val="black"/>
                </a:solidFill>
              </a:rPr>
              <a:t>? </a:t>
            </a:r>
            <a:endParaRPr lang="en-US" sz="54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49682" y="3972867"/>
            <a:ext cx="9443258" cy="6317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smtClean="0">
                <a:solidFill>
                  <a:prstClr val="black"/>
                </a:solidFill>
              </a:rPr>
              <a:t>4. When is Sima’s train leaving? 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49682" y="2191187"/>
            <a:ext cx="3688078" cy="7148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dirty="0" smtClean="0">
                <a:solidFill>
                  <a:prstClr val="black"/>
                </a:solidFill>
              </a:rPr>
              <a:t>On Friday</a:t>
            </a:r>
            <a:r>
              <a:rPr lang="en-US" sz="4000" dirty="0" smtClean="0">
                <a:solidFill>
                  <a:prstClr val="white"/>
                </a:solidFill>
              </a:rPr>
              <a:t> </a:t>
            </a:r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49682" y="3010599"/>
            <a:ext cx="3688078" cy="7148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dirty="0" smtClean="0">
                <a:solidFill>
                  <a:prstClr val="black"/>
                </a:solidFill>
              </a:rPr>
              <a:t> On Monday</a:t>
            </a:r>
            <a:endParaRPr lang="en-US" sz="4000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93764" y="2188410"/>
            <a:ext cx="3688078" cy="7148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smtClean="0">
                <a:solidFill>
                  <a:prstClr val="black"/>
                </a:solidFill>
              </a:rPr>
              <a:t>On Sunday</a:t>
            </a:r>
            <a:r>
              <a:rPr lang="en-US" sz="4400" dirty="0" smtClean="0">
                <a:solidFill>
                  <a:prstClr val="white"/>
                </a:solidFill>
              </a:rPr>
              <a:t> </a:t>
            </a:r>
            <a:endParaRPr lang="en-US" sz="4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93764" y="2997512"/>
            <a:ext cx="3688078" cy="7148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dirty="0" smtClean="0">
                <a:solidFill>
                  <a:prstClr val="black"/>
                </a:solidFill>
              </a:rPr>
              <a:t>On holiday</a:t>
            </a:r>
            <a:endParaRPr lang="en-US" sz="4000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30286" y="4711655"/>
            <a:ext cx="3688078" cy="7148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dirty="0" smtClean="0">
                <a:solidFill>
                  <a:prstClr val="black"/>
                </a:solidFill>
              </a:rPr>
              <a:t>In 5 minutes</a:t>
            </a:r>
            <a:endParaRPr lang="en-US" sz="400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69082" y="5739930"/>
            <a:ext cx="3688078" cy="7148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smtClean="0">
                <a:solidFill>
                  <a:prstClr val="black"/>
                </a:solidFill>
              </a:rPr>
              <a:t>In 15 minutes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13164" y="4788120"/>
            <a:ext cx="3688078" cy="7148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800" dirty="0" smtClean="0">
                <a:solidFill>
                  <a:prstClr val="black"/>
                </a:solidFill>
              </a:rPr>
              <a:t>In 10 minutes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13164" y="5743468"/>
            <a:ext cx="3688078" cy="7148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800" dirty="0" smtClean="0">
                <a:solidFill>
                  <a:schemeClr val="tx1"/>
                </a:solidFill>
              </a:rPr>
              <a:t>In 20 minutes 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15" name="Half Frame 14"/>
          <p:cNvSpPr/>
          <p:nvPr/>
        </p:nvSpPr>
        <p:spPr>
          <a:xfrm rot="13146827">
            <a:off x="7245781" y="2771834"/>
            <a:ext cx="458358" cy="900281"/>
          </a:xfrm>
          <a:prstGeom prst="halfFram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Multiply 15"/>
          <p:cNvSpPr/>
          <p:nvPr/>
        </p:nvSpPr>
        <p:spPr>
          <a:xfrm>
            <a:off x="1080675" y="2947003"/>
            <a:ext cx="1113905" cy="77849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Multiply 17"/>
          <p:cNvSpPr/>
          <p:nvPr/>
        </p:nvSpPr>
        <p:spPr>
          <a:xfrm>
            <a:off x="1050197" y="2132355"/>
            <a:ext cx="1113905" cy="77849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Multiply 18"/>
          <p:cNvSpPr/>
          <p:nvPr/>
        </p:nvSpPr>
        <p:spPr>
          <a:xfrm>
            <a:off x="1088978" y="4710451"/>
            <a:ext cx="1113905" cy="77849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Multiply 19"/>
          <p:cNvSpPr/>
          <p:nvPr/>
        </p:nvSpPr>
        <p:spPr>
          <a:xfrm>
            <a:off x="1088978" y="5676334"/>
            <a:ext cx="1113905" cy="77849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Multiply 20"/>
          <p:cNvSpPr/>
          <p:nvPr/>
        </p:nvSpPr>
        <p:spPr>
          <a:xfrm>
            <a:off x="6810900" y="5734529"/>
            <a:ext cx="1113905" cy="77849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Multiply 22"/>
          <p:cNvSpPr/>
          <p:nvPr/>
        </p:nvSpPr>
        <p:spPr>
          <a:xfrm>
            <a:off x="6810899" y="2216517"/>
            <a:ext cx="1113905" cy="77849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Half Frame 23"/>
          <p:cNvSpPr/>
          <p:nvPr/>
        </p:nvSpPr>
        <p:spPr>
          <a:xfrm rot="13146827">
            <a:off x="7245781" y="4575055"/>
            <a:ext cx="458358" cy="900281"/>
          </a:xfrm>
          <a:prstGeom prst="halfFram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83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6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4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0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8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59" y="2976828"/>
            <a:ext cx="3497666" cy="3441479"/>
          </a:xfrm>
          <a:prstGeom prst="rect">
            <a:avLst/>
          </a:prstGeom>
        </p:spPr>
      </p:pic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550"/>
            </a:avLst>
          </a:prstGeom>
          <a:solidFill>
            <a:srgbClr val="FF00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5430663" y="528638"/>
            <a:ext cx="5999323" cy="4388371"/>
          </a:xfrm>
          <a:prstGeom prst="cloudCallout">
            <a:avLst>
              <a:gd name="adj1" fmla="val -90263"/>
              <a:gd name="adj2" fmla="val 36231"/>
            </a:avLst>
          </a:prstGeom>
          <a:solidFill>
            <a:srgbClr val="00B0F0"/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3601" y="1229811"/>
            <a:ext cx="5359348" cy="298543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Suppose you are </a:t>
            </a:r>
            <a:r>
              <a:rPr lang="en-US" sz="4400" dirty="0" smtClean="0">
                <a:solidFill>
                  <a:srgbClr val="C00000"/>
                </a:solidFill>
              </a:rPr>
              <a:t>Safkat</a:t>
            </a:r>
            <a:r>
              <a:rPr lang="en-US" sz="3600" dirty="0" smtClean="0"/>
              <a:t>. You </a:t>
            </a:r>
            <a:r>
              <a:rPr lang="en-US" sz="3600" dirty="0" smtClean="0"/>
              <a:t>are going </a:t>
            </a:r>
            <a:r>
              <a:rPr lang="en-US" sz="3600" dirty="0" smtClean="0"/>
              <a:t>to</a:t>
            </a:r>
            <a:r>
              <a:rPr lang="en-US" sz="36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Chittagong</a:t>
            </a:r>
            <a:r>
              <a:rPr lang="en-US" sz="36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. 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600" dirty="0" smtClean="0"/>
              <a:t>You meet with a foreigner. Now make a dialogue with him/her. 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59" y="343662"/>
            <a:ext cx="4639322" cy="25980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04928" y="500062"/>
            <a:ext cx="1500187" cy="13573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Home</a:t>
            </a:r>
          </a:p>
          <a:p>
            <a:pPr algn="ctr"/>
            <a:r>
              <a:rPr lang="en-US" sz="4000" dirty="0" smtClean="0"/>
              <a:t>Work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6655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550"/>
            </a:avLst>
          </a:prstGeom>
          <a:solidFill>
            <a:srgbClr val="FF00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72351" y="252412"/>
            <a:ext cx="4357688" cy="540147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en-US" sz="11500" dirty="0">
                <a:solidFill>
                  <a:schemeClr val="bg1"/>
                </a:solidFill>
              </a:rPr>
              <a:t>Bye, See you!!!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2412"/>
            <a:ext cx="6858000" cy="6410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877" y="2323426"/>
            <a:ext cx="2381309" cy="238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0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evel 7"/>
          <p:cNvSpPr/>
          <p:nvPr/>
        </p:nvSpPr>
        <p:spPr>
          <a:xfrm>
            <a:off x="6049332" y="1069792"/>
            <a:ext cx="4208233" cy="5048622"/>
          </a:xfrm>
          <a:prstGeom prst="bevel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002060"/>
                </a:solidFill>
              </a:rPr>
              <a:t>Class: five</a:t>
            </a:r>
          </a:p>
          <a:p>
            <a:pPr algn="ctr"/>
            <a:r>
              <a:rPr lang="en-US" sz="4800" dirty="0" smtClean="0">
                <a:solidFill>
                  <a:srgbClr val="002060"/>
                </a:solidFill>
              </a:rPr>
              <a:t>Sub:English </a:t>
            </a:r>
          </a:p>
          <a:p>
            <a:pPr algn="ctr"/>
            <a:r>
              <a:rPr lang="en-US" sz="5400" dirty="0" smtClean="0">
                <a:solidFill>
                  <a:srgbClr val="002060"/>
                </a:solidFill>
              </a:rPr>
              <a:t>Unit:1 </a:t>
            </a:r>
          </a:p>
          <a:p>
            <a:pPr algn="ctr"/>
            <a:r>
              <a:rPr lang="en-US" sz="5400" dirty="0" smtClean="0">
                <a:solidFill>
                  <a:srgbClr val="002060"/>
                </a:solidFill>
              </a:rPr>
              <a:t>Lesson:1</a:t>
            </a:r>
          </a:p>
          <a:p>
            <a:pPr algn="ctr"/>
            <a:r>
              <a:rPr lang="en-US" sz="5400" dirty="0" smtClean="0">
                <a:solidFill>
                  <a:srgbClr val="002060"/>
                </a:solidFill>
              </a:rPr>
              <a:t>Page: 2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20348" y="54129"/>
            <a:ext cx="46981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Introductions:</a:t>
            </a:r>
            <a:endParaRPr lang="en-US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Content Placeholder 10"/>
          <p:cNvSpPr txBox="1">
            <a:spLocks/>
          </p:cNvSpPr>
          <p:nvPr/>
        </p:nvSpPr>
        <p:spPr>
          <a:xfrm>
            <a:off x="1220347" y="1042911"/>
            <a:ext cx="3900293" cy="5418036"/>
          </a:xfrm>
          <a:prstGeom prst="rect">
            <a:avLst/>
          </a:prstGeom>
          <a:ln w="66675">
            <a:solidFill>
              <a:sysClr val="windowText" lastClr="000000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5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SolaimanLipi" pitchFamily="65" charset="0"/>
              </a:rPr>
              <a:t>Teachers Identity</a:t>
            </a: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srgbClr val="005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cs typeface="SolaimanLipi" pitchFamily="65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1208" y="3773891"/>
            <a:ext cx="376943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cs typeface="NikoshBAN" pitchFamily="2" charset="0"/>
              </a:rPr>
              <a:t>Nizam Uddin Jewel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cs typeface="NikoshBAN" pitchFamily="2" charset="0"/>
              </a:rPr>
              <a:t>Assistant Teacher</a:t>
            </a:r>
            <a:endParaRPr kumimoji="0" lang="bn-BD" sz="2800" b="1" i="0" u="none" strike="noStrike" kern="0" cap="none" spc="0" normalizeH="0" baseline="0" noProof="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cs typeface="NikoshBAN" pitchFamily="2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cs typeface="NikoshBAN" pitchFamily="2" charset="0"/>
              </a:rPr>
              <a:t>Bahercor gov.primary school</a:t>
            </a:r>
            <a:r>
              <a:rPr kumimoji="0" lang="bn-IN" sz="2000" b="1" i="0" u="none" strike="noStrike" kern="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cs typeface="NikoshBAN" pitchFamily="2" charset="0"/>
              </a:rPr>
              <a:t> </a:t>
            </a:r>
            <a:endParaRPr kumimoji="0" lang="en-US" sz="2000" b="1" i="0" u="none" strike="noStrike" kern="0" cap="none" spc="0" normalizeH="0" baseline="0" noProof="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cs typeface="NikoshBAN" pitchFamily="2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cs typeface="NikoshBAN" pitchFamily="2" charset="0"/>
              </a:rPr>
              <a:t>Raipura,Narsingdi</a:t>
            </a:r>
            <a:r>
              <a:rPr kumimoji="0" lang="bn-BD" sz="2800" b="1" i="0" u="none" strike="noStrike" kern="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cs typeface="NikoshBAN" pitchFamily="2" charset="0"/>
              </a:rPr>
              <a:t> </a:t>
            </a:r>
            <a:endParaRPr kumimoji="0" lang="en-US" sz="2800" b="1" i="0" u="none" strike="noStrike" kern="0" cap="none" spc="0" normalizeH="0" baseline="0" noProof="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cs typeface="NikoshBAN" pitchFamily="2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E-mail:  nizamuddinjewel@gmail.com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Mobile: 01814902195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033" y="1669045"/>
            <a:ext cx="1645690" cy="20895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" t="3096" r="1810"/>
          <a:stretch/>
        </p:blipFill>
        <p:spPr>
          <a:xfrm>
            <a:off x="6019837" y="1029877"/>
            <a:ext cx="4237728" cy="543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0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3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Right)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9757364"/>
              </p:ext>
            </p:extLst>
          </p:nvPr>
        </p:nvGraphicFramePr>
        <p:xfrm>
          <a:off x="4365523" y="1742177"/>
          <a:ext cx="3318386" cy="279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65523" y="1742177"/>
                        <a:ext cx="3318386" cy="2799888"/>
                      </a:xfrm>
                      <a:prstGeom prst="rect">
                        <a:avLst/>
                      </a:prstGeom>
                      <a:ln w="76200">
                        <a:solidFill>
                          <a:srgbClr val="0070C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743200" y="442457"/>
            <a:ext cx="62680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Lets listen a song </a:t>
            </a:r>
            <a:endParaRPr lang="en-US" sz="6600" dirty="0"/>
          </a:p>
        </p:txBody>
      </p:sp>
      <p:sp>
        <p:nvSpPr>
          <p:cNvPr id="4" name="TextBox 3"/>
          <p:cNvSpPr txBox="1"/>
          <p:nvPr/>
        </p:nvSpPr>
        <p:spPr>
          <a:xfrm>
            <a:off x="2330241" y="4778477"/>
            <a:ext cx="71677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What about the song?</a:t>
            </a:r>
            <a:endParaRPr lang="en-US" sz="6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230" y="501469"/>
            <a:ext cx="9095401" cy="5921827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3558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08411" y="1418025"/>
            <a:ext cx="1070798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</a:pPr>
            <a:r>
              <a:rPr lang="en-US" sz="5400" b="1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Students will be able to :</a:t>
            </a:r>
            <a:endParaRPr lang="en-US" sz="7200" b="1" dirty="0" smtClean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en-US" sz="60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1.Ask and answer Wh question.</a:t>
            </a:r>
          </a:p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en-US" sz="600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2.take part in conversations on appropriate topics.</a:t>
            </a:r>
          </a:p>
          <a:p>
            <a:pPr marR="0" algn="just">
              <a:spcBef>
                <a:spcPts val="0"/>
              </a:spcBef>
              <a:spcAft>
                <a:spcPts val="0"/>
              </a:spcAft>
            </a:pPr>
            <a:endParaRPr lang="en-US" sz="6000" dirty="0" smtClean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0538" y="204948"/>
            <a:ext cx="90736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/>
              <a:t>Learning Outcomes: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325296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408243" y="772584"/>
            <a:ext cx="6088091" cy="4399917"/>
          </a:xfrm>
          <a:prstGeom prst="cloudCallout">
            <a:avLst/>
          </a:prstGeom>
          <a:solidFill>
            <a:schemeClr val="bg1">
              <a:lumMod val="50000"/>
            </a:schemeClr>
          </a:solidFill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Lets watch a video clip </a:t>
            </a:r>
            <a:endParaRPr lang="en-US" sz="72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7052740"/>
              </p:ext>
            </p:extLst>
          </p:nvPr>
        </p:nvGraphicFramePr>
        <p:xfrm>
          <a:off x="7586662" y="1461096"/>
          <a:ext cx="2700337" cy="2278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86662" y="1461096"/>
                        <a:ext cx="2700337" cy="2278410"/>
                      </a:xfrm>
                      <a:prstGeom prst="rect">
                        <a:avLst/>
                      </a:prstGeom>
                      <a:ln w="762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35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6" y="280558"/>
            <a:ext cx="11324472" cy="64081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6" y="3009292"/>
            <a:ext cx="5576503" cy="3530526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1042988" y="280559"/>
            <a:ext cx="4571999" cy="2728734"/>
          </a:xfrm>
          <a:prstGeom prst="wedgeEllipseCallout">
            <a:avLst>
              <a:gd name="adj1" fmla="val -20066"/>
              <a:gd name="adj2" fmla="val 111445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Hello! May I introduce myself? I’m Sima. </a:t>
            </a:r>
            <a:endParaRPr lang="en-US" sz="3600" dirty="0"/>
          </a:p>
        </p:txBody>
      </p:sp>
      <p:sp>
        <p:nvSpPr>
          <p:cNvPr id="5" name="Oval Callout 4"/>
          <p:cNvSpPr/>
          <p:nvPr/>
        </p:nvSpPr>
        <p:spPr>
          <a:xfrm>
            <a:off x="5472112" y="2224570"/>
            <a:ext cx="3114675" cy="1271588"/>
          </a:xfrm>
          <a:prstGeom prst="wedgeEllipseCallout">
            <a:avLst>
              <a:gd name="adj1" fmla="val -68998"/>
              <a:gd name="adj2" fmla="val 95084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Hi! I’m Jessica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Oval Callout 5"/>
          <p:cNvSpPr/>
          <p:nvPr/>
        </p:nvSpPr>
        <p:spPr>
          <a:xfrm>
            <a:off x="1077404" y="285479"/>
            <a:ext cx="4571999" cy="2728734"/>
          </a:xfrm>
          <a:prstGeom prst="wedgeEllipseCallout">
            <a:avLst>
              <a:gd name="adj1" fmla="val -20066"/>
              <a:gd name="adj2" fmla="val 111445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Where are you going, Jessica? </a:t>
            </a:r>
            <a:endParaRPr lang="en-US" sz="3600" dirty="0"/>
          </a:p>
        </p:txBody>
      </p:sp>
      <p:sp>
        <p:nvSpPr>
          <p:cNvPr id="7" name="Oval Callout 6"/>
          <p:cNvSpPr/>
          <p:nvPr/>
        </p:nvSpPr>
        <p:spPr>
          <a:xfrm>
            <a:off x="5878473" y="702910"/>
            <a:ext cx="5746491" cy="4173793"/>
          </a:xfrm>
          <a:prstGeom prst="wedgeEllipseCallout">
            <a:avLst>
              <a:gd name="adj1" fmla="val -69600"/>
              <a:gd name="adj2" fmla="val 3258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I am going to Chittagong. I’m on holiday with my father. </a:t>
            </a:r>
            <a:endParaRPr lang="en-US" dirty="0"/>
          </a:p>
        </p:txBody>
      </p:sp>
      <p:sp>
        <p:nvSpPr>
          <p:cNvPr id="14" name="Oval Callout 13"/>
          <p:cNvSpPr/>
          <p:nvPr/>
        </p:nvSpPr>
        <p:spPr>
          <a:xfrm>
            <a:off x="1097072" y="275651"/>
            <a:ext cx="4571999" cy="2728734"/>
          </a:xfrm>
          <a:prstGeom prst="wedgeEllipseCallout">
            <a:avLst>
              <a:gd name="adj1" fmla="val -20066"/>
              <a:gd name="adj2" fmla="val 111445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Really? Where are you from?  </a:t>
            </a:r>
            <a:endParaRPr lang="en-US" sz="3600" dirty="0"/>
          </a:p>
        </p:txBody>
      </p:sp>
      <p:sp>
        <p:nvSpPr>
          <p:cNvPr id="15" name="Oval Callout 14"/>
          <p:cNvSpPr/>
          <p:nvPr/>
        </p:nvSpPr>
        <p:spPr>
          <a:xfrm>
            <a:off x="5898141" y="693082"/>
            <a:ext cx="5746491" cy="4173793"/>
          </a:xfrm>
          <a:prstGeom prst="wedgeEllipseCallout">
            <a:avLst>
              <a:gd name="adj1" fmla="val -69600"/>
              <a:gd name="adj2" fmla="val 3258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tx1"/>
                </a:solidFill>
              </a:rPr>
              <a:t>I’am from the United Kingdom. 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6" name="Oval Callout 15"/>
          <p:cNvSpPr/>
          <p:nvPr/>
        </p:nvSpPr>
        <p:spPr>
          <a:xfrm>
            <a:off x="5932557" y="668506"/>
            <a:ext cx="5746491" cy="4173793"/>
          </a:xfrm>
          <a:prstGeom prst="wedgeEllipseCallout">
            <a:avLst>
              <a:gd name="adj1" fmla="val -69600"/>
              <a:gd name="adj2" fmla="val 3258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00B0F0"/>
                </a:solidFill>
              </a:rPr>
              <a:t>Are you from Dhaka?  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17" name="Oval Callout 16"/>
          <p:cNvSpPr/>
          <p:nvPr/>
        </p:nvSpPr>
        <p:spPr>
          <a:xfrm>
            <a:off x="1087244" y="295319"/>
            <a:ext cx="4571999" cy="2728734"/>
          </a:xfrm>
          <a:prstGeom prst="wedgeEllipseCallout">
            <a:avLst>
              <a:gd name="adj1" fmla="val -20066"/>
              <a:gd name="adj2" fmla="val 111445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No, I’m from Sylhet. That’s where we are going.  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1047920" y="241247"/>
            <a:ext cx="5095241" cy="3092082"/>
          </a:xfrm>
          <a:prstGeom prst="wedgeEllipseCallout">
            <a:avLst>
              <a:gd name="adj1" fmla="val -23829"/>
              <a:gd name="adj2" fmla="val 93320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Our train is leaving in 10 minutes.  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9" name="Oval Callout 18"/>
          <p:cNvSpPr/>
          <p:nvPr/>
        </p:nvSpPr>
        <p:spPr>
          <a:xfrm>
            <a:off x="5952225" y="658678"/>
            <a:ext cx="5746491" cy="4173793"/>
          </a:xfrm>
          <a:prstGeom prst="wedgeEllipseCallout">
            <a:avLst>
              <a:gd name="adj1" fmla="val -69600"/>
              <a:gd name="adj2" fmla="val 32587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rgbClr val="00B0F0"/>
                </a:solidFill>
              </a:rPr>
              <a:t>Have a good journey.  </a:t>
            </a:r>
            <a:endParaRPr lang="en-US" sz="4000" dirty="0">
              <a:solidFill>
                <a:srgbClr val="00B0F0"/>
              </a:solidFill>
            </a:endParaRPr>
          </a:p>
        </p:txBody>
      </p:sp>
      <p:sp>
        <p:nvSpPr>
          <p:cNvPr id="20" name="Oval Callout 19"/>
          <p:cNvSpPr/>
          <p:nvPr/>
        </p:nvSpPr>
        <p:spPr>
          <a:xfrm>
            <a:off x="1038092" y="246167"/>
            <a:ext cx="5095241" cy="3092082"/>
          </a:xfrm>
          <a:prstGeom prst="wedgeEllipseCallout">
            <a:avLst>
              <a:gd name="adj1" fmla="val -23829"/>
              <a:gd name="adj2" fmla="val 93320"/>
            </a:avLst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Thank you.Nice meeting you,Jessica  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Oval Callout 20"/>
          <p:cNvSpPr/>
          <p:nvPr/>
        </p:nvSpPr>
        <p:spPr>
          <a:xfrm>
            <a:off x="1067588" y="260915"/>
            <a:ext cx="5095241" cy="3092082"/>
          </a:xfrm>
          <a:prstGeom prst="wedgeEllipseCallout">
            <a:avLst>
              <a:gd name="adj1" fmla="val -23829"/>
              <a:gd name="adj2" fmla="val 93320"/>
            </a:avLst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Have fun in Chittagong. 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2" name="Oval Callout 21"/>
          <p:cNvSpPr/>
          <p:nvPr/>
        </p:nvSpPr>
        <p:spPr>
          <a:xfrm>
            <a:off x="5927649" y="693094"/>
            <a:ext cx="5746491" cy="4173793"/>
          </a:xfrm>
          <a:prstGeom prst="wedgeEllipseCallout">
            <a:avLst>
              <a:gd name="adj1" fmla="val -69600"/>
              <a:gd name="adj2" fmla="val 32587"/>
            </a:avLst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tx1"/>
                </a:solidFill>
              </a:rPr>
              <a:t>Thanks.Nice meeting you,too,Sima. 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64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5749659"/>
              </p:ext>
            </p:extLst>
          </p:nvPr>
        </p:nvGraphicFramePr>
        <p:xfrm>
          <a:off x="4940709" y="3077139"/>
          <a:ext cx="2551472" cy="2152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40709" y="3077139"/>
                        <a:ext cx="2551472" cy="2152805"/>
                      </a:xfrm>
                      <a:prstGeom prst="rect">
                        <a:avLst/>
                      </a:prstGeom>
                      <a:ln w="762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65117" y="884903"/>
            <a:ext cx="99994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Let’s listen the lessons audio </a:t>
            </a:r>
            <a:endParaRPr lang="en-US" sz="6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18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2"/>
          <a:stretch/>
        </p:blipFill>
        <p:spPr>
          <a:xfrm>
            <a:off x="381756" y="353961"/>
            <a:ext cx="11446449" cy="6277086"/>
          </a:xfrm>
          <a:prstGeom prst="rect">
            <a:avLst/>
          </a:prstGeom>
        </p:spPr>
      </p:pic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550"/>
            </a:avLst>
          </a:prstGeom>
          <a:solidFill>
            <a:srgbClr val="FF00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94441" y="198087"/>
            <a:ext cx="47154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Pair work </a:t>
            </a:r>
            <a:endParaRPr lang="en-US" sz="8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73722" y="2574388"/>
            <a:ext cx="10156874" cy="387916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cs typeface="Andalus" pitchFamily="18" charset="-78"/>
              </a:rPr>
              <a:t>Two students will make a pair. They will come in front of the class and make the dialogue about </a:t>
            </a:r>
            <a:r>
              <a:rPr lang="en-US" sz="6000" b="1" kern="0" dirty="0" smtClean="0">
                <a:solidFill>
                  <a:srgbClr val="00B0F0"/>
                </a:solidFill>
                <a:latin typeface="Agency FB" panose="020B0503020202020204" pitchFamily="34" charset="0"/>
                <a:cs typeface="Andalus" pitchFamily="18" charset="-78"/>
              </a:rPr>
              <a:t>Sima</a:t>
            </a:r>
            <a:r>
              <a:rPr lang="en-US" sz="5400" b="1" kern="0" dirty="0" smtClean="0">
                <a:solidFill>
                  <a:prstClr val="black"/>
                </a:solidFill>
                <a:latin typeface="Agency FB" panose="020B0503020202020204" pitchFamily="34" charset="0"/>
                <a:cs typeface="Andalus" pitchFamily="18" charset="-78"/>
              </a:rPr>
              <a:t> and </a:t>
            </a:r>
            <a:r>
              <a:rPr lang="en-US" sz="6000" b="1" kern="0" dirty="0" smtClean="0">
                <a:solidFill>
                  <a:srgbClr val="FFC000"/>
                </a:solidFill>
                <a:latin typeface="Agency FB" panose="020B0503020202020204" pitchFamily="34" charset="0"/>
                <a:cs typeface="Andalus" pitchFamily="18" charset="-78"/>
              </a:rPr>
              <a:t>Jessica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cs typeface="Andalus" pitchFamily="18" charset="-78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5530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/>
          <p:cNvSpPr/>
          <p:nvPr/>
        </p:nvSpPr>
        <p:spPr>
          <a:xfrm>
            <a:off x="13646" y="0"/>
            <a:ext cx="12178353" cy="6858000"/>
          </a:xfrm>
          <a:prstGeom prst="frame">
            <a:avLst>
              <a:gd name="adj1" fmla="val 123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rame 4"/>
          <p:cNvSpPr/>
          <p:nvPr/>
        </p:nvSpPr>
        <p:spPr>
          <a:xfrm>
            <a:off x="115613" y="110355"/>
            <a:ext cx="11976539" cy="6653052"/>
          </a:xfrm>
          <a:prstGeom prst="frame">
            <a:avLst>
              <a:gd name="adj1" fmla="val 88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Frame 5"/>
          <p:cNvSpPr/>
          <p:nvPr/>
        </p:nvSpPr>
        <p:spPr>
          <a:xfrm>
            <a:off x="199695" y="204948"/>
            <a:ext cx="11782098" cy="6463865"/>
          </a:xfrm>
          <a:prstGeom prst="frame">
            <a:avLst>
              <a:gd name="adj1" fmla="val 139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48632" y="304800"/>
            <a:ext cx="495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54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Individual work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8029" y="1077338"/>
            <a:ext cx="11630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kern="0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Arrange and  rewrite the following words so that they make sense.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52450" y="1974235"/>
            <a:ext cx="3657600" cy="7620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kern="0" dirty="0" smtClean="0">
                <a:solidFill>
                  <a:prstClr val="white"/>
                </a:solidFill>
              </a:rPr>
              <a:t>Click here for Question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553208" y="1974235"/>
            <a:ext cx="4038600" cy="762000"/>
          </a:xfrm>
          <a:prstGeom prst="roundRect">
            <a:avLst>
              <a:gd name="adj" fmla="val 21212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kern="0" dirty="0" smtClean="0">
                <a:solidFill>
                  <a:prstClr val="white"/>
                </a:solidFill>
              </a:rPr>
              <a:t>Click here for Answer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588" y="2947984"/>
            <a:ext cx="2595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kern="0" dirty="0" smtClean="0">
                <a:solidFill>
                  <a:prstClr val="black"/>
                </a:solidFill>
              </a:rPr>
              <a:t>1. aydhoil.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0055" y="3507330"/>
            <a:ext cx="4334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kern="0" dirty="0" smtClean="0">
                <a:solidFill>
                  <a:prstClr val="black"/>
                </a:solidFill>
              </a:rPr>
              <a:t>2. are,you,where,going?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87403" y="5417333"/>
            <a:ext cx="2399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kern="0" dirty="0" smtClean="0">
                <a:solidFill>
                  <a:prstClr val="black"/>
                </a:solidFill>
              </a:rPr>
              <a:t>5. Leave.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79791" y="4794924"/>
            <a:ext cx="4130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kern="0" dirty="0" smtClean="0">
                <a:solidFill>
                  <a:prstClr val="black"/>
                </a:solidFill>
              </a:rPr>
              <a:t>4. Have a good journey.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39787" y="4216856"/>
            <a:ext cx="1961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kern="0" dirty="0" smtClean="0">
                <a:solidFill>
                  <a:prstClr val="black"/>
                </a:solidFill>
              </a:rPr>
              <a:t>3. Really?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69507" y="3575724"/>
            <a:ext cx="4346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kern="0" dirty="0" smtClean="0">
                <a:solidFill>
                  <a:prstClr val="black"/>
                </a:solidFill>
              </a:rPr>
              <a:t>2. Where are you going?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69508" y="2889924"/>
            <a:ext cx="2770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kern="0" dirty="0" smtClean="0">
                <a:solidFill>
                  <a:prstClr val="black"/>
                </a:solidFill>
              </a:rPr>
              <a:t>1. holiday.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0520" y="4160499"/>
            <a:ext cx="2095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kern="0" dirty="0" smtClean="0">
                <a:solidFill>
                  <a:prstClr val="black"/>
                </a:solidFill>
              </a:rPr>
              <a:t>3. </a:t>
            </a:r>
            <a:r>
              <a:rPr lang="en-US" sz="2800" kern="0" dirty="0" err="1" smtClean="0">
                <a:solidFill>
                  <a:prstClr val="black"/>
                </a:solidFill>
              </a:rPr>
              <a:t>lalyrae</a:t>
            </a:r>
            <a:r>
              <a:rPr lang="en-US" sz="2800" kern="0" dirty="0" smtClean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5236" y="4710764"/>
            <a:ext cx="4151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kern="0" dirty="0" smtClean="0">
                <a:solidFill>
                  <a:prstClr val="black"/>
                </a:solidFill>
              </a:rPr>
              <a:t>4.journey,good,have,a 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5314" y="5406744"/>
            <a:ext cx="1579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kern="0" dirty="0" smtClean="0">
                <a:solidFill>
                  <a:prstClr val="black"/>
                </a:solidFill>
              </a:rPr>
              <a:t>5. </a:t>
            </a:r>
            <a:r>
              <a:rPr lang="en-US" sz="3200" kern="0" dirty="0" err="1" smtClean="0">
                <a:solidFill>
                  <a:prstClr val="black"/>
                </a:solidFill>
              </a:rPr>
              <a:t>aevel</a:t>
            </a:r>
            <a:r>
              <a:rPr lang="en-US" sz="3200" kern="0" dirty="0" smtClean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432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613</Words>
  <Application>Microsoft Office PowerPoint</Application>
  <PresentationFormat>Widescreen</PresentationFormat>
  <Paragraphs>121</Paragraphs>
  <Slides>17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SimSun</vt:lpstr>
      <vt:lpstr>Agency FB</vt:lpstr>
      <vt:lpstr>Andalus</vt:lpstr>
      <vt:lpstr>Arial</vt:lpstr>
      <vt:lpstr>Calibri</vt:lpstr>
      <vt:lpstr>Calibri Light</vt:lpstr>
      <vt:lpstr>NikoshBAN</vt:lpstr>
      <vt:lpstr>SolaimanLipi</vt:lpstr>
      <vt:lpstr>Times New Roman</vt:lpstr>
      <vt:lpstr>Office Theme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53</cp:revision>
  <dcterms:created xsi:type="dcterms:W3CDTF">2017-04-09T04:40:40Z</dcterms:created>
  <dcterms:modified xsi:type="dcterms:W3CDTF">2017-04-10T10:45:48Z</dcterms:modified>
</cp:coreProperties>
</file>